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0" r:id="rId5"/>
    <p:sldId id="301" r:id="rId6"/>
    <p:sldId id="3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1C3"/>
    <a:srgbClr val="FFA505"/>
    <a:srgbClr val="BB0694"/>
    <a:srgbClr val="F10B0C"/>
    <a:srgbClr val="0CAA35"/>
    <a:srgbClr val="62ADF7"/>
    <a:srgbClr val="F2E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7283" autoAdjust="0"/>
  </p:normalViewPr>
  <p:slideViewPr>
    <p:cSldViewPr snapToGrid="0">
      <p:cViewPr varScale="1">
        <p:scale>
          <a:sx n="55" d="100"/>
          <a:sy n="55" d="100"/>
        </p:scale>
        <p:origin x="58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F388-7DEA-49DD-9DC4-D314D1D12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ECC56-02C2-4A1E-8175-7052475B3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D5292-CD57-4443-98A8-5AE2A0E0A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23676-51E1-41D7-BC25-7F5D3FE6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A4FF8-30B9-4C05-B723-EE8D2968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7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01273-600F-4E9F-93FE-5F359499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BA227-8D0D-4793-90B2-8ABE398FD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533BD-C229-4896-920E-B22F20E8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78CA3-C8BA-44B7-A87A-3D735B7D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9A9F-BAAD-4A25-ADE8-B24AC656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06C4E8-E774-42C9-8784-9ACDBF1CD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1EAD6B-C364-4171-B8EA-D96454875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B1FBB-A717-4FDD-A536-644973BF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FCEE4-D29D-42F0-8BC8-F556ED7A0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B662F-6144-468E-93CA-9A4CEA82A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71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C840E-818F-4103-8C3F-16AED40F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355E8-3FAA-48A7-9EC9-85073AB08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8C5DF-2E50-4917-B558-0B8DE8D4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CC816-55E6-448A-A886-B40F4858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BE936-6A81-4E9D-A3F5-9248A77D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22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AAAB0-B7DB-438B-9339-C032CFDD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8D4B2-9322-4DF6-9A18-55797E466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26A26-5E14-4B5F-8400-BFD45834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38F8B-A018-4769-B6B4-7905136E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E0ABC-832F-47E5-B1DE-C5B68383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5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1F631-F6B8-4954-8524-2C012986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59F50-EFEF-4025-87A2-4401C8CB4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19312-2866-49F7-A0C3-752567D1A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32355-7B8C-4878-82F0-16A10439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FD259-664F-46EE-A628-BE1F35FD7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D3BBD-E13F-4508-ABE5-00C8F7EA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6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8B7B-6BE9-4080-BFA3-34FBF752C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B0D9-8FC9-4868-80A1-871DB1310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C2E9D-87AC-44A3-B5CF-DFFF9AA5D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29009-D99E-45BA-88C5-A56BDC6ED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1F5F73-57C4-4586-8CDE-350DCA022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5ED459-5A87-4CD8-A664-39FF9125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9ED81A-AC80-4EED-988B-3F3E3265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CAC15-6A03-494F-BAEB-F0922640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78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8B4D-7485-46AC-A66E-73B82345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CE0C1-203C-42EF-8A87-AB788769A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38A98-8871-4444-8AE5-F66B60CF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2FE91-9581-4B5A-84A2-64D03B0D3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1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631CF-3A80-49ED-8F25-6C56E08A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F83F45-E560-491E-B636-0D20BDC1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A153A-E629-4A2A-B978-C1DE55A3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6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366D-A959-4B7A-B944-EAA83A347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02D74-410E-42E6-BBF3-5F026440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66B03-5A2F-4CDC-8043-46BE7E324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E392-C897-406E-BAAC-82B1990C5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6F022-150F-4A04-BB4E-813E2704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EC2CE-2A40-4690-AEAD-E5F9A600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6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8D9F3-2561-403B-9DDB-3A30CD6E8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7D82AC-A231-462B-B29B-D3CAC8706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D6937-F03B-45F9-AF87-7F882C986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2B0A5-5F4E-4A20-BF4F-EEEAD089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196C7-7016-49BB-9031-5F5B07CE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B7CE1-8DA2-4EFE-8991-F3F3DAEB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8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645D5-9CCA-4136-B3E1-4F1C45D52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D477A-F99D-4E35-AE2B-CECF4D2AC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D2F85-9621-4245-BC57-D721B7737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8360C-02B4-43CD-B7F1-91EC8408B74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76027-A2A9-45C7-9791-62F1A15F8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44EC5-4080-44F5-ACA7-D1ACB80B4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5CA8-084F-4BCA-AE55-1897229D02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6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redding@mhchealthcare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Tim.Liebmann@performancehealthcaresolution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uilding that has a sign on the side of a road&#10;&#10;Description automatically generated">
            <a:extLst>
              <a:ext uri="{FF2B5EF4-FFF2-40B4-BE49-F238E27FC236}">
                <a16:creationId xmlns:a16="http://schemas.microsoft.com/office/drawing/2014/main" id="{A4DEBD64-D97A-4A2A-A593-E9CED8B4CA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0" t="8780" r="1" b="312"/>
          <a:stretch/>
        </p:blipFill>
        <p:spPr>
          <a:xfrm>
            <a:off x="-2" y="10"/>
            <a:ext cx="8616780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6ABA25-1ED2-43BA-9C7F-FC04A2636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0342" y="218547"/>
            <a:ext cx="1907658" cy="7768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3FD370E-FBCA-4C75-8967-50C7B186DE0A}"/>
              </a:ext>
            </a:extLst>
          </p:cNvPr>
          <p:cNvSpPr/>
          <p:nvPr/>
        </p:nvSpPr>
        <p:spPr>
          <a:xfrm>
            <a:off x="0" y="6598026"/>
            <a:ext cx="12192000" cy="31077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25B7258-EE8A-4F7E-8F54-32ACC49EF975}"/>
              </a:ext>
            </a:extLst>
          </p:cNvPr>
          <p:cNvSpPr txBox="1">
            <a:spLocks/>
          </p:cNvSpPr>
          <p:nvPr/>
        </p:nvSpPr>
        <p:spPr>
          <a:xfrm>
            <a:off x="7527319" y="4873337"/>
            <a:ext cx="2805546" cy="66439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Case Study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May 2020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AF6AB-CAC4-4E8D-924B-E5085B18201D}"/>
              </a:ext>
            </a:extLst>
          </p:cNvPr>
          <p:cNvSpPr txBox="1"/>
          <p:nvPr/>
        </p:nvSpPr>
        <p:spPr>
          <a:xfrm>
            <a:off x="7455249" y="1985326"/>
            <a:ext cx="45967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Marana Healthcare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Federally Qualified Health Center in Southern Arizona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17 – Clinic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132 – 340B Contract Pharmacies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 – 340B Third Party Administrators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4CDD68-75B6-4C2D-9822-9871A875EA71}"/>
              </a:ext>
            </a:extLst>
          </p:cNvPr>
          <p:cNvSpPr/>
          <p:nvPr/>
        </p:nvSpPr>
        <p:spPr>
          <a:xfrm>
            <a:off x="281882" y="314596"/>
            <a:ext cx="72977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340B Enhanced: Referral Capture Solution</a:t>
            </a:r>
          </a:p>
        </p:txBody>
      </p:sp>
    </p:spTree>
    <p:extLst>
      <p:ext uri="{BB962C8B-B14F-4D97-AF65-F5344CB8AC3E}">
        <p14:creationId xmlns:p14="http://schemas.microsoft.com/office/powerpoint/2010/main" val="2885111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734D25B-06D5-C64C-BA46-4890982A8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0668" y="6558406"/>
            <a:ext cx="6297612" cy="365125"/>
          </a:xfrm>
          <a:ln>
            <a:noFill/>
          </a:ln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Confidential Work Product of Performance Healthcare Solutions, LLC all rights reserved   |  4/24/19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78DB9B5-51A2-D84D-B7AD-606D2A6365E3}"/>
              </a:ext>
            </a:extLst>
          </p:cNvPr>
          <p:cNvSpPr txBox="1">
            <a:spLocks/>
          </p:cNvSpPr>
          <p:nvPr/>
        </p:nvSpPr>
        <p:spPr>
          <a:xfrm>
            <a:off x="184681" y="6558406"/>
            <a:ext cx="6297612" cy="358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0D1195-CBE3-491C-A4B8-0987D179D972}"/>
              </a:ext>
            </a:extLst>
          </p:cNvPr>
          <p:cNvSpPr txBox="1"/>
          <p:nvPr/>
        </p:nvSpPr>
        <p:spPr>
          <a:xfrm>
            <a:off x="419414" y="2888195"/>
            <a:ext cx="547365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Phase I of the implementation consisted of 16 contract pharmacies (out of 132 total pharmacies)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Phase II Inclusion of additional Contract Pharmacies driving even more monetary value to Marana.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PHS originally estimated $39,000 of added revenue monthly is available by reviewing the “fall out” claims to the medical records of the hospital for potential referral claims.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After a detailed review of more than 1,770 high value claims, PHS delivered the following results to Marana Health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/>
            <a:r>
              <a:rPr lang="en-US" sz="1600" dirty="0"/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8DC3D1-1937-4377-8D3B-863E44817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4677" y="99491"/>
            <a:ext cx="1481628" cy="60337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BCFBC62-5051-4E8D-A740-65D9144FAA9B}"/>
              </a:ext>
            </a:extLst>
          </p:cNvPr>
          <p:cNvSpPr/>
          <p:nvPr/>
        </p:nvSpPr>
        <p:spPr>
          <a:xfrm>
            <a:off x="0" y="6598026"/>
            <a:ext cx="12192000" cy="31077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F9355C3-DFB7-4FFA-94B5-8F8BE3A768E4}"/>
              </a:ext>
            </a:extLst>
          </p:cNvPr>
          <p:cNvSpPr txBox="1">
            <a:spLocks/>
          </p:cNvSpPr>
          <p:nvPr/>
        </p:nvSpPr>
        <p:spPr>
          <a:xfrm>
            <a:off x="5893068" y="6558406"/>
            <a:ext cx="629761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Confidential Work Product of Pharmacy Healthcare Solutions, LLC all rights reserved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A82EBE-9C9B-4F11-826F-2E35EE75CB7D}"/>
              </a:ext>
            </a:extLst>
          </p:cNvPr>
          <p:cNvSpPr txBox="1"/>
          <p:nvPr/>
        </p:nvSpPr>
        <p:spPr>
          <a:xfrm>
            <a:off x="7182937" y="2910177"/>
            <a:ext cx="43253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63 Claims representing $47,370 in added value for Marana Healthcare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34 Claims qualified and captured representing $19,250 of additional revenue in first month.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29 Claims placed in pending added EHR documentation.  These claims represent (if qualified) an additional $28,120 of value for Marana Healthcare.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Most of these have refills, creating a base recurring monthly revenue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/>
            <a:r>
              <a:rPr lang="en-US" sz="1600" dirty="0"/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8AD746-B99D-484B-BBD4-1B7142DE7155}"/>
              </a:ext>
            </a:extLst>
          </p:cNvPr>
          <p:cNvSpPr/>
          <p:nvPr/>
        </p:nvSpPr>
        <p:spPr>
          <a:xfrm>
            <a:off x="419414" y="2465404"/>
            <a:ext cx="11518586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Significant Value has been generated for Marana Healthcare</a:t>
            </a: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4099E695-EE25-4265-A0D6-6D37DBE3E1B9}"/>
              </a:ext>
            </a:extLst>
          </p:cNvPr>
          <p:cNvSpPr/>
          <p:nvPr/>
        </p:nvSpPr>
        <p:spPr>
          <a:xfrm>
            <a:off x="6021544" y="3010135"/>
            <a:ext cx="957943" cy="3349476"/>
          </a:xfrm>
          <a:prstGeom prst="chevron">
            <a:avLst>
              <a:gd name="adj" fmla="val 4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9EA489D5-FA2D-444D-B4A3-89C325397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48" y="149696"/>
            <a:ext cx="6296059" cy="45743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Avenir Black" panose="02000503020000020003" pitchFamily="2" charset="0"/>
              </a:rPr>
              <a:t>340B Enhanced – Marana Healthcare Case Study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3EF5-D4A1-4C1E-96CE-64FDCA3C9965}"/>
              </a:ext>
            </a:extLst>
          </p:cNvPr>
          <p:cNvSpPr txBox="1"/>
          <p:nvPr/>
        </p:nvSpPr>
        <p:spPr>
          <a:xfrm>
            <a:off x="189465" y="765909"/>
            <a:ext cx="6292827" cy="1314612"/>
          </a:xfrm>
          <a:prstGeom prst="rect">
            <a:avLst/>
          </a:prstGeom>
          <a:noFill/>
          <a:ln w="76200">
            <a:solidFill>
              <a:srgbClr val="4271C3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Capture referral scripts missed by 340B administrators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Generate additional revenue without changing administrators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Significant increase in 340B Revenue (see below)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No financial risk - PHS’s is completely aligned financially with the 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Requires no new technology or human resources</a:t>
            </a:r>
          </a:p>
        </p:txBody>
      </p:sp>
      <p:pic>
        <p:nvPicPr>
          <p:cNvPr id="19" name="Picture 18" descr="A building that has a sign on the side of a road&#10;&#10;Description automatically generated">
            <a:extLst>
              <a:ext uri="{FF2B5EF4-FFF2-40B4-BE49-F238E27FC236}">
                <a16:creationId xmlns:a16="http://schemas.microsoft.com/office/drawing/2014/main" id="{4B7E1EB8-1CD5-4613-B55F-9BA01233A2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0" t="8780" r="1" b="312"/>
          <a:stretch/>
        </p:blipFill>
        <p:spPr>
          <a:xfrm>
            <a:off x="7482475" y="99491"/>
            <a:ext cx="2813998" cy="22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5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49EDA3-B67A-4C9C-9614-C5BEA710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167" y="-178083"/>
            <a:ext cx="10095930" cy="128195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venir Black" panose="02000503020000020003" pitchFamily="2" charset="0"/>
              </a:rPr>
              <a:t>340B Enhanced: Additional Information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462A424A-689C-4333-A8F7-3E7936197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480" y="972152"/>
            <a:ext cx="5923547" cy="520481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400" b="1" dirty="0"/>
              <a:t>340B Enhanced Benefits Review…</a:t>
            </a:r>
          </a:p>
          <a:p>
            <a:pPr marL="34290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No financial risk to Covered Entities.  We charge only when we identify and process additional 340B qualified prescriptions  </a:t>
            </a:r>
          </a:p>
          <a:p>
            <a:pPr marL="34290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Referral prescriptions often include specialty and high cost medications, which fills the 340B gap for specialty prescriptions</a:t>
            </a:r>
          </a:p>
          <a:p>
            <a:pPr marL="34290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Requires no new Covered Entity resources—We provide all the human resources required</a:t>
            </a:r>
          </a:p>
          <a:p>
            <a:pPr marL="34290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Requires no additional technology or EHR interfaces by Covered Entities</a:t>
            </a:r>
          </a:p>
          <a:p>
            <a:pPr marL="34290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340B Enhanced does not require a change your 340B Administrator</a:t>
            </a:r>
          </a:p>
          <a:p>
            <a:pPr marL="0" indent="0">
              <a:buNone/>
            </a:pPr>
            <a:endParaRPr lang="en-US" sz="3400" b="1" dirty="0"/>
          </a:p>
          <a:p>
            <a:pPr marL="0" indent="0">
              <a:buNone/>
            </a:pPr>
            <a:r>
              <a:rPr lang="en-US" sz="3400" b="1" dirty="0"/>
              <a:t>What does it take to get started?</a:t>
            </a:r>
          </a:p>
          <a:p>
            <a:r>
              <a:rPr lang="en-US" sz="3400" dirty="0"/>
              <a:t>BAA/PHS Agreement</a:t>
            </a:r>
            <a:endParaRPr lang="en-US" sz="3400" dirty="0">
              <a:solidFill>
                <a:prstClr val="black"/>
              </a:solidFill>
            </a:endParaRPr>
          </a:p>
          <a:p>
            <a:r>
              <a:rPr lang="en-US" sz="3400" dirty="0">
                <a:solidFill>
                  <a:prstClr val="black"/>
                </a:solidFill>
              </a:rPr>
              <a:t>Program onboarding:</a:t>
            </a:r>
          </a:p>
          <a:p>
            <a:pPr lvl="1"/>
            <a:r>
              <a:rPr lang="en-US" sz="3400" dirty="0">
                <a:solidFill>
                  <a:prstClr val="black"/>
                </a:solidFill>
              </a:rPr>
              <a:t>Meet with the CE’s 340B team, agree upon P&amp;P’s</a:t>
            </a:r>
          </a:p>
          <a:p>
            <a:r>
              <a:rPr lang="en-US" sz="3400" dirty="0">
                <a:solidFill>
                  <a:prstClr val="black"/>
                </a:solidFill>
              </a:rPr>
              <a:t>Obtain claim data from TPA, secure access to EHR system, configure in PHS system </a:t>
            </a:r>
          </a:p>
          <a:p>
            <a:r>
              <a:rPr lang="en-US" sz="3400" dirty="0">
                <a:solidFill>
                  <a:prstClr val="black"/>
                </a:solidFill>
              </a:rPr>
              <a:t>Audit claims for referral capture and review with covered entity</a:t>
            </a:r>
          </a:p>
          <a:p>
            <a:r>
              <a:rPr lang="en-US" sz="3400" dirty="0">
                <a:solidFill>
                  <a:prstClr val="black"/>
                </a:solidFill>
              </a:rPr>
              <a:t>Reclassify the claims as 340B eligible with the TPA</a:t>
            </a:r>
          </a:p>
          <a:p>
            <a:endParaRPr lang="en-US" sz="3400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78DB9B5-51A2-D84D-B7AD-606D2A6365E3}"/>
              </a:ext>
            </a:extLst>
          </p:cNvPr>
          <p:cNvSpPr txBox="1">
            <a:spLocks/>
          </p:cNvSpPr>
          <p:nvPr/>
        </p:nvSpPr>
        <p:spPr>
          <a:xfrm>
            <a:off x="184681" y="6558406"/>
            <a:ext cx="6297612" cy="358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Title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8DC3D1-1937-4377-8D3B-863E44817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2869" y="132439"/>
            <a:ext cx="1481628" cy="60337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BCFBC62-5051-4E8D-A740-65D9144FAA9B}"/>
              </a:ext>
            </a:extLst>
          </p:cNvPr>
          <p:cNvSpPr/>
          <p:nvPr/>
        </p:nvSpPr>
        <p:spPr>
          <a:xfrm>
            <a:off x="0" y="6598026"/>
            <a:ext cx="12192000" cy="31077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F9355C3-DFB7-4FFA-94B5-8F8BE3A768E4}"/>
              </a:ext>
            </a:extLst>
          </p:cNvPr>
          <p:cNvSpPr txBox="1">
            <a:spLocks/>
          </p:cNvSpPr>
          <p:nvPr/>
        </p:nvSpPr>
        <p:spPr>
          <a:xfrm>
            <a:off x="5893068" y="6558406"/>
            <a:ext cx="629761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Confidential Work Product of Pharmacy Healthcare Solutions, LLC all rights reserved</a:t>
            </a:r>
          </a:p>
        </p:txBody>
      </p:sp>
      <p:sp>
        <p:nvSpPr>
          <p:cNvPr id="12" name="Content Placeholder 17">
            <a:extLst>
              <a:ext uri="{FF2B5EF4-FFF2-40B4-BE49-F238E27FC236}">
                <a16:creationId xmlns:a16="http://schemas.microsoft.com/office/drawing/2014/main" id="{7FF53472-5900-4307-A595-36365C1BDFAE}"/>
              </a:ext>
            </a:extLst>
          </p:cNvPr>
          <p:cNvSpPr txBox="1">
            <a:spLocks/>
          </p:cNvSpPr>
          <p:nvPr/>
        </p:nvSpPr>
        <p:spPr>
          <a:xfrm>
            <a:off x="6738552" y="1103870"/>
            <a:ext cx="4994409" cy="4823013"/>
          </a:xfrm>
          <a:prstGeom prst="rect">
            <a:avLst/>
          </a:prstGeom>
          <a:ln w="76200">
            <a:solidFill>
              <a:srgbClr val="4271C3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>
                <a:solidFill>
                  <a:srgbClr val="4271C3"/>
                </a:solidFill>
              </a:rPr>
              <a:t>Contact Us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Marana Healthcare Center Reference Contact: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Greg Redding, PharmD.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Pharmacy Director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  <a:hlinkClick r:id="rId3"/>
              </a:rPr>
              <a:t>gredding@mhchealthcare.org</a:t>
            </a:r>
            <a:endParaRPr lang="en-US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520-682-4111</a:t>
            </a:r>
          </a:p>
          <a:p>
            <a:endParaRPr lang="en-US" sz="1600" dirty="0">
              <a:solidFill>
                <a:prstClr val="black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PHS Representative: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Tim Liebmann, CEO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  <a:hlinkClick r:id="rId4"/>
              </a:rPr>
              <a:t>Tim.Liebmann@performancehealthcaresolutions.net</a:t>
            </a:r>
            <a:endParaRPr lang="en-US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215-534-8353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4E619E-943E-4E4C-B445-F869C004BADB}"/>
              </a:ext>
            </a:extLst>
          </p:cNvPr>
          <p:cNvCxnSpPr/>
          <p:nvPr/>
        </p:nvCxnSpPr>
        <p:spPr>
          <a:xfrm>
            <a:off x="6878594" y="3674082"/>
            <a:ext cx="47182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39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29B6B575569C429C588C7FB77CB258" ma:contentTypeVersion="7" ma:contentTypeDescription="Create a new document." ma:contentTypeScope="" ma:versionID="97009b1146f351baa3f96c7e6082b6fd">
  <xsd:schema xmlns:xsd="http://www.w3.org/2001/XMLSchema" xmlns:xs="http://www.w3.org/2001/XMLSchema" xmlns:p="http://schemas.microsoft.com/office/2006/metadata/properties" xmlns:ns3="1a0de0a6-fde9-4292-b47f-8cdea8dcdfcd" xmlns:ns4="98d799c2-1050-4122-adde-f9363c039758" targetNamespace="http://schemas.microsoft.com/office/2006/metadata/properties" ma:root="true" ma:fieldsID="7847ad1d4486b254814acfcef69c7a29" ns3:_="" ns4:_="">
    <xsd:import namespace="1a0de0a6-fde9-4292-b47f-8cdea8dcdfcd"/>
    <xsd:import namespace="98d799c2-1050-4122-adde-f9363c03975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de0a6-fde9-4292-b47f-8cdea8dcdf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799c2-1050-4122-adde-f9363c039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7B0079-3A0B-47E5-A064-5BA38A198ECC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052BEDA-9CB4-4A35-8F75-9E8C4A80B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A0AF51-E30D-4A28-AAEA-E8FA8D1B36A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a0de0a6-fde9-4292-b47f-8cdea8dcdfcd"/>
    <ds:schemaRef ds:uri="98d799c2-1050-4122-adde-f9363c039758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27940</TotalTime>
  <Words>476</Words>
  <Application>Microsoft Office PowerPoint</Application>
  <PresentationFormat>Widescreen</PresentationFormat>
  <Paragraphs>67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 Black</vt:lpstr>
      <vt:lpstr>Calibri</vt:lpstr>
      <vt:lpstr>Calibri Light</vt:lpstr>
      <vt:lpstr>Symbol</vt:lpstr>
      <vt:lpstr>Office Theme</vt:lpstr>
      <vt:lpstr>PowerPoint Presentation</vt:lpstr>
      <vt:lpstr>340B Enhanced – Marana Healthcare Case Study</vt:lpstr>
      <vt:lpstr>340B Enhanced: Additional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Liebmann</dc:creator>
  <cp:lastModifiedBy>Becky Schnur</cp:lastModifiedBy>
  <cp:revision>55</cp:revision>
  <dcterms:created xsi:type="dcterms:W3CDTF">2019-08-30T20:58:31Z</dcterms:created>
  <dcterms:modified xsi:type="dcterms:W3CDTF">2020-06-15T20:14:03Z</dcterms:modified>
</cp:coreProperties>
</file>